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3" r:id="rId6"/>
    <p:sldId id="260" r:id="rId7"/>
    <p:sldId id="264" r:id="rId8"/>
    <p:sldId id="261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8707"/>
    <a:srgbClr val="F690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4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63931-E76E-499D-8588-17DDF5E2AF30}" type="datetimeFigureOut">
              <a:rPr lang="en-US"/>
              <a:t>2/7/2016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6FD2C-4236-4051-9060-8777BC45792B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73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84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455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44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577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188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89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7815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0275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56FD2C-4236-4051-9060-8777BC45792B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3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314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1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639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898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894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4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410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513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605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74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87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F1FA7AC5-6045-4418-8E60-F48788734473}" type="datetimeFigureOut">
              <a:rPr lang="en-US" smtClean="0"/>
              <a:t>2/7/2016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8C71CAF9-4461-454A-B702-D536C37757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39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t9TY0tyYGH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663" y="1782273"/>
            <a:ext cx="9967912" cy="2026140"/>
          </a:xfrm>
        </p:spPr>
        <p:txBody>
          <a:bodyPr/>
          <a:lstStyle/>
          <a:p>
            <a:r>
              <a:rPr lang="en-US" dirty="0"/>
              <a:t>Medium Access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738" y="3870325"/>
            <a:ext cx="8767762" cy="18307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b="1" dirty="0">
                <a:solidFill>
                  <a:srgbClr val="E78707"/>
                </a:solidFill>
              </a:rPr>
              <a:t>Group 3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err="1">
                <a:solidFill>
                  <a:srgbClr val="7030A0"/>
                </a:solidFill>
                <a:latin typeface="Consolas"/>
              </a:rPr>
              <a:t>Naman</a:t>
            </a:r>
            <a:r>
              <a:rPr lang="en-US" sz="2800" dirty="0">
                <a:solidFill>
                  <a:srgbClr val="7030A0"/>
                </a:solidFill>
                <a:latin typeface="Consolas"/>
              </a:rPr>
              <a:t> Bhatt, </a:t>
            </a:r>
            <a:r>
              <a:rPr lang="en-US" sz="2800" dirty="0">
                <a:solidFill>
                  <a:srgbClr val="7030A0"/>
                </a:solidFill>
                <a:latin typeface="Consolas" charset="0"/>
              </a:rPr>
              <a:t>Jayson Cleary, </a:t>
            </a:r>
            <a:r>
              <a:rPr lang="en-US" sz="2800" dirty="0">
                <a:latin typeface="Consolas" charset="0"/>
              </a:rPr>
              <a:t/>
            </a:r>
            <a:br>
              <a:rPr lang="en-US" sz="2800" dirty="0">
                <a:latin typeface="Consolas" charset="0"/>
              </a:rPr>
            </a:br>
            <a:r>
              <a:rPr lang="en-US" sz="2800" dirty="0">
                <a:solidFill>
                  <a:srgbClr val="7030A0"/>
                </a:solidFill>
                <a:latin typeface="Consolas" charset="0"/>
              </a:rPr>
              <a:t>Christopher Sanders, </a:t>
            </a:r>
            <a:r>
              <a:rPr lang="en-US" sz="2800" dirty="0" err="1">
                <a:solidFill>
                  <a:srgbClr val="7030A0"/>
                </a:solidFill>
                <a:latin typeface="Consolas" charset="0"/>
              </a:rPr>
              <a:t>Kushal</a:t>
            </a:r>
            <a:r>
              <a:rPr lang="en-US" sz="2800" dirty="0">
                <a:solidFill>
                  <a:srgbClr val="7030A0"/>
                </a:solidFill>
                <a:latin typeface="Consolas" charset="0"/>
              </a:rPr>
              <a:t> Tiwari, </a:t>
            </a:r>
            <a:r>
              <a:rPr lang="en-US" sz="2800" dirty="0">
                <a:latin typeface="Consolas" charset="0"/>
              </a:rPr>
              <a:t/>
            </a:r>
            <a:br>
              <a:rPr lang="en-US" sz="2800" dirty="0">
                <a:latin typeface="Consolas" charset="0"/>
              </a:rPr>
            </a:br>
            <a:r>
              <a:rPr lang="en-US" sz="2800" dirty="0">
                <a:solidFill>
                  <a:srgbClr val="7030A0"/>
                </a:solidFill>
                <a:latin typeface="Consolas" charset="0"/>
              </a:rPr>
              <a:t>Joshua Whitney</a:t>
            </a:r>
          </a:p>
        </p:txBody>
      </p:sp>
    </p:spTree>
    <p:extLst>
      <p:ext uri="{BB962C8B-B14F-4D97-AF65-F5344CB8AC3E}">
        <p14:creationId xmlns:p14="http://schemas.microsoft.com/office/powerpoint/2010/main" val="4157082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41119"/>
            <a:ext cx="9875838" cy="938243"/>
          </a:xfrm>
        </p:spPr>
        <p:txBody>
          <a:bodyPr/>
          <a:lstStyle/>
          <a:p>
            <a:r>
              <a:rPr lang="en-US" dirty="0"/>
              <a:t>The Channel Allocation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5388" y="1379538"/>
            <a:ext cx="9872662" cy="5055565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sz="3200" b="1" dirty="0"/>
              <a:t> How to allocate single broadcast channel among competing users?</a:t>
            </a:r>
            <a:br>
              <a:rPr lang="en-US" sz="3200" b="1" dirty="0"/>
            </a:br>
            <a:endParaRPr lang="en-US" sz="3200" b="1" dirty="0"/>
          </a:p>
          <a:p>
            <a:pPr lvl="3"/>
            <a:r>
              <a:rPr lang="en-US" sz="2800" dirty="0"/>
              <a:t>Static Channel Allocation</a:t>
            </a:r>
          </a:p>
          <a:p>
            <a:pPr lvl="6"/>
            <a:r>
              <a:rPr lang="en-US" sz="2800" dirty="0"/>
              <a:t>For N users, the bandwidth is divided into N equal-sized portions.</a:t>
            </a:r>
          </a:p>
          <a:p>
            <a:pPr lvl="6"/>
            <a:r>
              <a:rPr lang="en-US" sz="2800" dirty="0"/>
              <a:t>Works well with small, constant number of users with steady or heavy traffic.</a:t>
            </a:r>
          </a:p>
          <a:p>
            <a:pPr lvl="6"/>
            <a:r>
              <a:rPr lang="en-US" sz="2800" dirty="0"/>
              <a:t>Doesn't work well with large and varied number of users with </a:t>
            </a:r>
            <a:r>
              <a:rPr lang="en-US" sz="2800" dirty="0" err="1"/>
              <a:t>bursty</a:t>
            </a:r>
            <a:r>
              <a:rPr lang="en-US" sz="2800" dirty="0"/>
              <a:t> traffic.</a:t>
            </a:r>
            <a:br>
              <a:rPr lang="en-US" sz="2800" dirty="0"/>
            </a:br>
            <a:endParaRPr lang="en-US" sz="2800" dirty="0"/>
          </a:p>
          <a:p>
            <a:pPr lvl="3"/>
            <a:r>
              <a:rPr lang="en-US" sz="2800" dirty="0"/>
              <a:t>Dynamic Channel Allocation</a:t>
            </a:r>
            <a:endParaRPr lang="en-US" sz="2800" dirty="0">
              <a:solidFill>
                <a:srgbClr val="A6B727"/>
              </a:solidFill>
              <a:latin typeface="Corbel"/>
            </a:endParaRPr>
          </a:p>
          <a:p>
            <a:pPr lvl="6"/>
            <a:r>
              <a:rPr lang="en-US" sz="2800" dirty="0"/>
              <a:t>Assumptions for Dynamic Channel Allocation: Independent Traffic, Single Channel, Observable Collisions, Continuous or Slotted Time, and Carrier Sense or No Carrier Sense.</a:t>
            </a:r>
          </a:p>
          <a:p>
            <a:pPr lvl="3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51585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435" y="1632201"/>
            <a:ext cx="4846539" cy="236005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435" y="1632201"/>
            <a:ext cx="4846539" cy="236005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ALOHA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b="1" dirty="0"/>
              <a:t>Pure ALOHA</a:t>
            </a:r>
          </a:p>
          <a:p>
            <a:pPr lvl="1"/>
            <a:r>
              <a:rPr lang="en-US" sz="2200" dirty="0"/>
              <a:t>Broadcast as needed</a:t>
            </a:r>
          </a:p>
          <a:p>
            <a:pPr lvl="1"/>
            <a:r>
              <a:rPr lang="en-US" sz="2200" dirty="0"/>
              <a:t>Listen for repeated message</a:t>
            </a:r>
          </a:p>
          <a:p>
            <a:pPr lvl="1"/>
            <a:r>
              <a:rPr lang="en-US" sz="2200" dirty="0"/>
              <a:t>Try again if not heard back</a:t>
            </a:r>
          </a:p>
          <a:p>
            <a:pPr marL="274320" lvl="1" indent="0">
              <a:buNone/>
            </a:pPr>
            <a:endParaRPr lang="en-US" sz="2200" dirty="0"/>
          </a:p>
          <a:p>
            <a:pPr marL="274320" lvl="1" indent="0">
              <a:buNone/>
            </a:pPr>
            <a:r>
              <a:rPr lang="en-US" sz="2200" dirty="0">
                <a:solidFill>
                  <a:srgbClr val="7C891D"/>
                </a:solidFill>
              </a:rPr>
              <a:t>	</a:t>
            </a:r>
            <a:r>
              <a:rPr lang="en-US" sz="2200" i="1" dirty="0">
                <a:solidFill>
                  <a:srgbClr val="7C891D"/>
                </a:solidFill>
              </a:rPr>
              <a:t>Any ideas on how to improve upon this?</a:t>
            </a:r>
            <a:endParaRPr lang="en-US" sz="2200" i="1" dirty="0"/>
          </a:p>
          <a:p>
            <a:r>
              <a:rPr lang="en-US" sz="2400" b="1" dirty="0"/>
              <a:t>Slotted ALOHA</a:t>
            </a:r>
          </a:p>
          <a:p>
            <a:pPr lvl="1"/>
            <a:r>
              <a:rPr lang="en-US" sz="2200" dirty="0"/>
              <a:t>Broadcasts happen in discrete </a:t>
            </a:r>
            <a:r>
              <a:rPr lang="en-US" sz="2200" b="1" dirty="0"/>
              <a:t>slots</a:t>
            </a:r>
            <a:endParaRPr lang="en-US" sz="2200" dirty="0"/>
          </a:p>
          <a:p>
            <a:pPr lvl="1"/>
            <a:r>
              <a:rPr lang="en-US" sz="2200" dirty="0"/>
              <a:t>The vulnerability period is halved</a:t>
            </a:r>
          </a:p>
          <a:p>
            <a:pPr lvl="1"/>
            <a:r>
              <a:rPr lang="en-US" sz="2200" dirty="0"/>
              <a:t>Used in cable, satellite communication and RFID</a:t>
            </a:r>
          </a:p>
        </p:txBody>
      </p:sp>
    </p:spTree>
    <p:extLst>
      <p:ext uri="{BB962C8B-B14F-4D97-AF65-F5344CB8AC3E}">
        <p14:creationId xmlns:p14="http://schemas.microsoft.com/office/powerpoint/2010/main" val="37893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CSMA Protocols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878013"/>
            <a:ext cx="6237844" cy="4235450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dirty="0"/>
              <a:t>What is CSMA (Carrier Sense Multiple Access)?</a:t>
            </a:r>
          </a:p>
          <a:p>
            <a:pPr lvl="1"/>
            <a:r>
              <a:rPr lang="en-US" dirty="0"/>
              <a:t>Protocols in which stations listen for the carrier and act accordingly.</a:t>
            </a:r>
          </a:p>
          <a:p>
            <a:pPr lvl="1"/>
            <a:endParaRPr lang="en-US" dirty="0"/>
          </a:p>
          <a:p>
            <a:pPr marL="274320" lvl="1" indent="0">
              <a:buNone/>
            </a:pPr>
            <a:r>
              <a:rPr lang="en-US" b="1" dirty="0"/>
              <a:t>Protocols:</a:t>
            </a:r>
          </a:p>
          <a:p>
            <a:pPr lvl="1"/>
            <a:r>
              <a:rPr lang="en-US" sz="1800" b="1" i="1" dirty="0"/>
              <a:t>1-Persistent</a:t>
            </a:r>
            <a:r>
              <a:rPr lang="en-US" sz="1800" dirty="0"/>
              <a:t> - </a:t>
            </a:r>
            <a:r>
              <a:rPr lang="en-US" dirty="0"/>
              <a:t>Station listens to channel activity, if channel is idle the station transmits, and if a collision is detected the station waits a random time before retransmitting.</a:t>
            </a:r>
          </a:p>
          <a:p>
            <a:pPr lvl="1"/>
            <a:endParaRPr lang="en-US" sz="1800" dirty="0"/>
          </a:p>
          <a:p>
            <a:pPr lvl="1"/>
            <a:r>
              <a:rPr lang="en-US" b="1" i="1" dirty="0"/>
              <a:t>Non-Persistent</a:t>
            </a:r>
            <a:r>
              <a:rPr lang="en-US" dirty="0"/>
              <a:t> - Station senses for channel activity, if channel is free station sends a frame. If the known channel is in use the station stops sensing and waits a random time before re-sensing.</a:t>
            </a:r>
          </a:p>
          <a:p>
            <a:pPr lvl="1"/>
            <a:endParaRPr lang="en-US" sz="1800" dirty="0"/>
          </a:p>
          <a:p>
            <a:pPr lvl="1"/>
            <a:r>
              <a:rPr lang="en-US" b="1" i="1" dirty="0"/>
              <a:t>P-Persistent (Slotted channels) - </a:t>
            </a:r>
            <a:r>
              <a:rPr lang="en-US" dirty="0"/>
              <a:t>Station senses if channel is free, if channel is idle the station transmits with a </a:t>
            </a:r>
            <a:r>
              <a:rPr lang="en-US" dirty="0" err="1"/>
              <a:t>probablity</a:t>
            </a:r>
            <a:r>
              <a:rPr lang="en-US" dirty="0"/>
              <a:t> of q = 1 - p.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rcRect l="11612" t="21921" r="5909" b="23507"/>
          <a:stretch>
            <a:fillRect/>
          </a:stretch>
        </p:blipFill>
        <p:spPr>
          <a:xfrm>
            <a:off x="7266405" y="3061392"/>
            <a:ext cx="4691543" cy="232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69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5974" y="2103474"/>
            <a:ext cx="4049141" cy="1442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CSMA Protocols Cont.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000" y="1878013"/>
            <a:ext cx="6374828" cy="4235450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274320" lvl="1" indent="0">
              <a:buNone/>
            </a:pPr>
            <a:r>
              <a:rPr lang="en-US" sz="1800" b="1" dirty="0"/>
              <a:t>CSMA/CD</a:t>
            </a:r>
          </a:p>
          <a:p>
            <a:pPr lvl="2"/>
            <a:r>
              <a:rPr lang="en-US" sz="2000" dirty="0"/>
              <a:t>Is the basis of Ethernet LAN.</a:t>
            </a:r>
          </a:p>
          <a:p>
            <a:pPr lvl="2"/>
            <a:r>
              <a:rPr lang="en-US" sz="2000" dirty="0"/>
              <a:t>Similar to other protocols but with built in CD (Collision Detection).</a:t>
            </a:r>
          </a:p>
          <a:p>
            <a:pPr lvl="2"/>
            <a:r>
              <a:rPr lang="en-US" sz="2000" dirty="0"/>
              <a:t>A collisions occurs when a device or node tries to send data at the same time another device does.</a:t>
            </a:r>
          </a:p>
          <a:p>
            <a:pPr lvl="2"/>
            <a:r>
              <a:rPr lang="en-US" sz="2000" dirty="0"/>
              <a:t>Consists of 3 States: transmission, contention, or idle state.</a:t>
            </a:r>
          </a:p>
          <a:p>
            <a:pPr lvl="2"/>
            <a:endParaRPr lang="en-US" sz="2000" dirty="0"/>
          </a:p>
          <a:p>
            <a:pPr marL="548640" lvl="2" indent="0">
              <a:buNone/>
            </a:pPr>
            <a:r>
              <a:rPr lang="en-US" sz="2000" dirty="0"/>
              <a:t>Functionality:</a:t>
            </a:r>
          </a:p>
          <a:p>
            <a:pPr lvl="2"/>
            <a:r>
              <a:rPr lang="en-US" sz="2000" dirty="0"/>
              <a:t>Any device or node can try to send data to the channel at any time.</a:t>
            </a:r>
          </a:p>
          <a:p>
            <a:pPr lvl="2"/>
            <a:r>
              <a:rPr lang="en-US" sz="2000" dirty="0"/>
              <a:t>If a collision is detected the frame is discarded and the device then waits a random amount of time then resends the data.</a:t>
            </a:r>
          </a:p>
          <a:p>
            <a:pPr lvl="2"/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652251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7" y="530998"/>
            <a:ext cx="9875838" cy="1159221"/>
          </a:xfrm>
        </p:spPr>
        <p:txBody>
          <a:bodyPr/>
          <a:lstStyle/>
          <a:p>
            <a:r>
              <a:rPr lang="en-US"/>
              <a:t>Collision-free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838" y="1690688"/>
            <a:ext cx="9874250" cy="3959999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dirty="0"/>
              <a:t>These are protocols that are able to resolve the contention for the channel with out any collisions.</a:t>
            </a:r>
          </a:p>
          <a:p>
            <a:pPr marL="45720" indent="0">
              <a:buNone/>
            </a:pPr>
            <a:r>
              <a:rPr lang="en-US" dirty="0"/>
              <a:t>Protocols:</a:t>
            </a:r>
          </a:p>
          <a:p>
            <a:r>
              <a:rPr lang="en-US" b="1" i="1" dirty="0"/>
              <a:t>Bit-Map Protocol</a:t>
            </a:r>
            <a:r>
              <a:rPr lang="en-US" dirty="0"/>
              <a:t>: </a:t>
            </a:r>
          </a:p>
          <a:p>
            <a:pPr lvl="1"/>
            <a:r>
              <a:rPr lang="en-US" dirty="0"/>
              <a:t>Each contention period consists of N slots.</a:t>
            </a:r>
          </a:p>
          <a:p>
            <a:pPr lvl="1"/>
            <a:r>
              <a:rPr lang="en-US" dirty="0"/>
              <a:t>If a station has to send a frame, a </a:t>
            </a:r>
            <a:r>
              <a:rPr lang="en-US" dirty="0">
                <a:latin typeface="Arial"/>
              </a:rPr>
              <a:t>1</a:t>
            </a:r>
            <a:r>
              <a:rPr lang="en-US" dirty="0"/>
              <a:t> is transmitted during the slot </a:t>
            </a:r>
            <a:r>
              <a:rPr lang="en-US" dirty="0">
                <a:latin typeface="Arial"/>
              </a:rPr>
              <a:t>0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No other station is allowed to transmit during slot </a:t>
            </a:r>
            <a:r>
              <a:rPr lang="en-US" dirty="0">
                <a:latin typeface="Arial"/>
              </a:rPr>
              <a:t>0.</a:t>
            </a:r>
          </a:p>
          <a:p>
            <a:pPr lvl="1"/>
            <a:r>
              <a:rPr lang="en-US" dirty="0"/>
              <a:t>Is also known as a reservation protocol.</a:t>
            </a:r>
          </a:p>
          <a:p>
            <a:pPr marL="274320" lvl="1" indent="0">
              <a:buNone/>
            </a:pPr>
            <a:endParaRPr lang="en-US" dirty="0"/>
          </a:p>
          <a:p>
            <a:pPr marL="274320" lvl="1" indent="0">
              <a:buNone/>
            </a:pPr>
            <a:r>
              <a:rPr lang="en-US" b="1" i="1" dirty="0"/>
              <a:t>Token Ring Protocol:</a:t>
            </a:r>
          </a:p>
          <a:p>
            <a:pPr lvl="1"/>
            <a:r>
              <a:rPr lang="en-US" dirty="0"/>
              <a:t>Topology of the network is used to define the order in which stations send data.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254" y="2149211"/>
            <a:ext cx="5271435" cy="927335"/>
          </a:xfrm>
          <a:prstGeom prst="rect">
            <a:avLst/>
          </a:prstGeom>
        </p:spPr>
      </p:pic>
      <p:pic>
        <p:nvPicPr>
          <p:cNvPr id="5" name="Picture 4" descr="Image"/>
          <p:cNvPicPr>
            <a:picLocks noChangeAspect="1"/>
          </p:cNvPicPr>
          <p:nvPr/>
        </p:nvPicPr>
        <p:blipFill>
          <a:blip r:embed="rId4"/>
          <a:srcRect l="15844" t="18565" r="20228" b="9665"/>
          <a:stretch>
            <a:fillRect/>
          </a:stretch>
        </p:blipFill>
        <p:spPr>
          <a:xfrm>
            <a:off x="8928974" y="3543469"/>
            <a:ext cx="1753690" cy="147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9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447" y="2509625"/>
            <a:ext cx="3322835" cy="34683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7" y="530998"/>
            <a:ext cx="9875838" cy="1159221"/>
          </a:xfrm>
        </p:spPr>
        <p:txBody>
          <a:bodyPr/>
          <a:lstStyle/>
          <a:p>
            <a:r>
              <a:rPr lang="en-US" dirty="0"/>
              <a:t>Collision-free Protocol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2838" y="1690688"/>
            <a:ext cx="6859185" cy="3959999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/>
            <a:r>
              <a:rPr lang="en-US" sz="2800" dirty="0"/>
              <a:t>Binary Countdown:</a:t>
            </a:r>
          </a:p>
          <a:p>
            <a:pPr lvl="2"/>
            <a:r>
              <a:rPr lang="en-US" sz="2400" dirty="0"/>
              <a:t>More sufficient collision free protocol to handle larger networks that the previous protocols </a:t>
            </a:r>
            <a:r>
              <a:rPr lang="en-US" sz="2400" dirty="0" smtClean="0"/>
              <a:t>can </a:t>
            </a:r>
            <a:r>
              <a:rPr lang="en-US" sz="2400" dirty="0"/>
              <a:t>handle due to larger overhead.</a:t>
            </a:r>
          </a:p>
          <a:p>
            <a:pPr lvl="2"/>
            <a:r>
              <a:rPr lang="en-US" sz="2400" dirty="0"/>
              <a:t>The station broadcasts its address as a binary bit string.</a:t>
            </a:r>
          </a:p>
          <a:p>
            <a:pPr lvl="2"/>
            <a:r>
              <a:rPr lang="en-US" sz="2400" dirty="0"/>
              <a:t>All addresses are assumed to be the same length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6347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Limited Contention Protocols</a:t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 descr="33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" b="143"/>
          <a:stretch>
            <a:fillRect/>
          </a:stretch>
        </p:blipFill>
        <p:spPr>
          <a:xfrm>
            <a:off x="4858862" y="3350795"/>
            <a:ext cx="6545008" cy="271515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814362"/>
            <a:ext cx="9875520" cy="270951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/>
              <a:t>Two way to  handle this</a:t>
            </a:r>
          </a:p>
          <a:p>
            <a:pPr lvl="1"/>
            <a:r>
              <a:rPr lang="en-US" dirty="0"/>
              <a:t>First is to divide stations into X groups add  members to each group. </a:t>
            </a:r>
          </a:p>
          <a:p>
            <a:pPr lvl="1"/>
            <a:r>
              <a:rPr lang="en-US" dirty="0"/>
              <a:t>Members in one group can only access that group slot. </a:t>
            </a:r>
          </a:p>
          <a:p>
            <a:pPr lvl="1"/>
            <a:r>
              <a:rPr lang="en-US" dirty="0"/>
              <a:t>More members in a group higher chance of collision</a:t>
            </a:r>
          </a:p>
          <a:p>
            <a:pPr marL="274320" lvl="1" indent="0">
              <a:buNone/>
            </a:pPr>
            <a:endParaRPr lang="en-US" dirty="0"/>
          </a:p>
          <a:p>
            <a:r>
              <a:rPr lang="en-US" sz="2400" dirty="0"/>
              <a:t>Adaptive Tree Walk protocol</a:t>
            </a:r>
          </a:p>
          <a:p>
            <a:pPr lvl="1"/>
            <a:r>
              <a:rPr lang="en-US" dirty="0"/>
              <a:t>Arranges the stations in a tree </a:t>
            </a:r>
            <a:r>
              <a:rPr lang="en-US" dirty="0" smtClean="0"/>
              <a:t>graph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74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Wireless LAN Protocols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1" y="2057400"/>
            <a:ext cx="5724625" cy="291384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MACA (Multiple Access with Collision Avoidance)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Protocol  used to reduce the number of collisions by having transmitters first send a short frame to  the reviver called RTS ( Request To Send) 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 receiver then sends a CTS (Clear To Send) which clears the station to transmit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7626" y="1797517"/>
            <a:ext cx="4150894" cy="187073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3000" y="4724131"/>
            <a:ext cx="613034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hlinkClick r:id="rId4"/>
              </a:rPr>
              <a:t>https://www.youtube.com/watch?v=t9TY0tyYGHQ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437115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514</Words>
  <Application>Microsoft Office PowerPoint</Application>
  <PresentationFormat>Widescreen</PresentationFormat>
  <Paragraphs>79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Consolas</vt:lpstr>
      <vt:lpstr>Corbel</vt:lpstr>
      <vt:lpstr>Basis</vt:lpstr>
      <vt:lpstr>Medium Access Control</vt:lpstr>
      <vt:lpstr>The Channel Allocation Problem</vt:lpstr>
      <vt:lpstr>ALOHA</vt:lpstr>
      <vt:lpstr>CSMA Protocols</vt:lpstr>
      <vt:lpstr>CSMA Protocols Cont.</vt:lpstr>
      <vt:lpstr>Collision-free Protocol</vt:lpstr>
      <vt:lpstr>Collision-free Protocol</vt:lpstr>
      <vt:lpstr>Limited Contention Protocols </vt:lpstr>
      <vt:lpstr>Wireless LAN Protocols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Medium Access Control</dc:title>
  <dc:creator/>
  <cp:lastModifiedBy>Jayson</cp:lastModifiedBy>
  <cp:revision>26</cp:revision>
  <dcterms:created xsi:type="dcterms:W3CDTF">2012-07-27T01:16:44Z</dcterms:created>
  <dcterms:modified xsi:type="dcterms:W3CDTF">2016-02-08T03:56:45Z</dcterms:modified>
</cp:coreProperties>
</file>